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0" r:id="rId8"/>
    <p:sldId id="278" r:id="rId9"/>
    <p:sldId id="277" r:id="rId10"/>
    <p:sldId id="276" r:id="rId11"/>
    <p:sldId id="274" r:id="rId12"/>
    <p:sldId id="275" r:id="rId13"/>
    <p:sldId id="279" r:id="rId14"/>
    <p:sldId id="285" r:id="rId15"/>
    <p:sldId id="284" r:id="rId16"/>
    <p:sldId id="281" r:id="rId17"/>
    <p:sldId id="280" r:id="rId18"/>
    <p:sldId id="286" r:id="rId19"/>
    <p:sldId id="283" r:id="rId20"/>
    <p:sldId id="272" r:id="rId21"/>
    <p:sldId id="271" r:id="rId22"/>
    <p:sldId id="282" r:id="rId23"/>
    <p:sldId id="269"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4011D-4DD4-4221-B08B-3A935972A94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ABE9AF6-054F-4615-8C90-05234F182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9CD7641-F024-41FB-8C9C-76E817384FF6}"/>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DFC1C9B3-3F07-426A-AD27-974B4AE06A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4CD538-E48E-4CA5-99B3-EC64F5DE4D58}"/>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07785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64CB2-7D59-415B-A226-1E29133A891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59F2FC1-79F9-4DDA-8C5D-14DDB88CE89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73E5C4-6432-4BA2-B06C-9BF1B3383073}"/>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EE0905B7-D395-4DEC-A5CA-320E242D0E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2866A7-8748-4C84-8D55-8F5919DB6C94}"/>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17316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DCC0DFE-3D97-4ED6-B2EE-1A9E654D7D6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DDB083C-C614-42D6-8745-4777EA6A473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82D33A-6502-4F94-B6CD-F1079F18F996}"/>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7662E959-514C-4ACA-ABB4-9416D100BE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B0FBFD-5CA6-462C-9B86-FEC9BA99409E}"/>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17931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18950-86D3-4695-8900-6F7E42E799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9707D75-74A0-4FC7-BBB8-DFB17D69B74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B88EED-B39D-4555-9D5C-5A7C00C3C68A}"/>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FF46127A-7F0A-49FC-9543-999450C00AB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CDB2AC-7423-41A0-8C16-C13CE3906E92}"/>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52065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F482E6-815B-42B8-9350-5E6D1076CF5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F13705-D10B-439B-AEB2-762017539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E64FE912-FEAD-496E-BC0E-556290F0A61B}"/>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89BEA48E-12D1-443D-BA2D-91C2A6AC4B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2E6917-1090-4945-98BF-7273092D3F7A}"/>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72996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0A7C7-0C78-4653-B8C4-75860D1185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6104B73-2ACE-48BE-B0FD-7E7F6C080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FC0E57-D0C1-4B27-A74E-C25187ED92B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5FED90-A009-493C-B3ED-C259D9DDAF5A}"/>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6" name="Tijdelijke aanduiding voor voettekst 5">
            <a:extLst>
              <a:ext uri="{FF2B5EF4-FFF2-40B4-BE49-F238E27FC236}">
                <a16:creationId xmlns:a16="http://schemas.microsoft.com/office/drawing/2014/main" id="{27377964-BC01-4A28-8BAB-AC21EAFE008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38B3349-BB08-4531-91B3-D87D2955AF8E}"/>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41719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77E67-8F22-431D-B6EA-0492EAAFB21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601312-F5F2-4CE8-B7F9-F53685C25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6A9F98F8-DCA8-4A36-ABE1-D6CACC44B11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27CE1FF-CA32-457D-BC81-5AF7A9476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6F7EAC1-0DC3-42B5-968C-FC5157A3D1F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9808C1-B896-42EC-92EB-94F8A43ACFB5}"/>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8" name="Tijdelijke aanduiding voor voettekst 7">
            <a:extLst>
              <a:ext uri="{FF2B5EF4-FFF2-40B4-BE49-F238E27FC236}">
                <a16:creationId xmlns:a16="http://schemas.microsoft.com/office/drawing/2014/main" id="{885D42C2-AA06-4864-876A-6366CE7C408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07CDE6D-A97F-47CB-9177-F26CC1E79EC8}"/>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55181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09220-C3FA-40C9-8BA4-5756FC5D42A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FD99055-4B24-431C-B2B9-E98B2874B39C}"/>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4" name="Tijdelijke aanduiding voor voettekst 3">
            <a:extLst>
              <a:ext uri="{FF2B5EF4-FFF2-40B4-BE49-F238E27FC236}">
                <a16:creationId xmlns:a16="http://schemas.microsoft.com/office/drawing/2014/main" id="{32F4C8D1-4C9C-4599-AB10-96D605641E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F9C5810-386C-487C-BEB3-657FE1DC53A0}"/>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69678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AF3384D-4D0C-4C8F-B0A7-B23FBB75C67D}"/>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3" name="Tijdelijke aanduiding voor voettekst 2">
            <a:extLst>
              <a:ext uri="{FF2B5EF4-FFF2-40B4-BE49-F238E27FC236}">
                <a16:creationId xmlns:a16="http://schemas.microsoft.com/office/drawing/2014/main" id="{784AFE78-1EA6-4F53-ABF0-080CC5A145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73C920-9F32-4526-BA77-FE21E77C0317}"/>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38109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82840-B196-4ED0-8DF4-634ECBC0B5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252753-E9CC-4CE6-A830-589570FCE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D61A0CD-3516-4216-A9AA-142F73352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9615E57-A173-4FAB-B5D5-0EC955CC4DD2}"/>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6" name="Tijdelijke aanduiding voor voettekst 5">
            <a:extLst>
              <a:ext uri="{FF2B5EF4-FFF2-40B4-BE49-F238E27FC236}">
                <a16:creationId xmlns:a16="http://schemas.microsoft.com/office/drawing/2014/main" id="{52B15C01-D939-4EBE-A197-D917B0428A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8699DC-9FEA-4529-ABE7-9B554BCDA5AC}"/>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303620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3679F-6177-420A-8D56-F96180AC4ED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84B73BA-DC22-4DB9-87CA-66DF2C3B6F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C4BF1C-B23C-4FCD-B717-3D13F92A7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974ABF7-DFA1-477A-AAFC-AFE8CD24B520}"/>
              </a:ext>
            </a:extLst>
          </p:cNvPr>
          <p:cNvSpPr>
            <a:spLocks noGrp="1"/>
          </p:cNvSpPr>
          <p:nvPr>
            <p:ph type="dt" sz="half" idx="10"/>
          </p:nvPr>
        </p:nvSpPr>
        <p:spPr/>
        <p:txBody>
          <a:bodyPr/>
          <a:lstStyle/>
          <a:p>
            <a:fld id="{8A6C2B68-7AE1-47A0-8AC0-DF191620D5BA}" type="datetimeFigureOut">
              <a:rPr lang="nl-NL" smtClean="0"/>
              <a:t>13-4-2021</a:t>
            </a:fld>
            <a:endParaRPr lang="nl-NL"/>
          </a:p>
        </p:txBody>
      </p:sp>
      <p:sp>
        <p:nvSpPr>
          <p:cNvPr id="6" name="Tijdelijke aanduiding voor voettekst 5">
            <a:extLst>
              <a:ext uri="{FF2B5EF4-FFF2-40B4-BE49-F238E27FC236}">
                <a16:creationId xmlns:a16="http://schemas.microsoft.com/office/drawing/2014/main" id="{C6576C8E-87E6-44C3-9F77-0F5A9DC104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1A1B17C-C875-4DDC-9242-84FAF4509B07}"/>
              </a:ext>
            </a:extLst>
          </p:cNvPr>
          <p:cNvSpPr>
            <a:spLocks noGrp="1"/>
          </p:cNvSpPr>
          <p:nvPr>
            <p:ph type="sldNum" sz="quarter" idx="12"/>
          </p:nvPr>
        </p:nvSpPr>
        <p:spPr/>
        <p:txBody>
          <a:bodyPr/>
          <a:lstStyle/>
          <a:p>
            <a:fld id="{3FE36CE1-98C1-4FBB-8DB5-5A914626C28A}" type="slidenum">
              <a:rPr lang="nl-NL" smtClean="0"/>
              <a:t>‹nr.›</a:t>
            </a:fld>
            <a:endParaRPr lang="nl-NL"/>
          </a:p>
        </p:txBody>
      </p:sp>
    </p:spTree>
    <p:extLst>
      <p:ext uri="{BB962C8B-B14F-4D97-AF65-F5344CB8AC3E}">
        <p14:creationId xmlns:p14="http://schemas.microsoft.com/office/powerpoint/2010/main" val="26617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BCA941E-8D25-4DB9-BE5B-43765E73E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1C91EB8-A339-416C-B7D0-3603589E4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65AE3B-872C-456D-B5B0-3FA597A2C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C2B68-7AE1-47A0-8AC0-DF191620D5BA}" type="datetimeFigureOut">
              <a:rPr lang="nl-NL" smtClean="0"/>
              <a:t>13-4-2021</a:t>
            </a:fld>
            <a:endParaRPr lang="nl-NL"/>
          </a:p>
        </p:txBody>
      </p:sp>
      <p:sp>
        <p:nvSpPr>
          <p:cNvPr id="5" name="Tijdelijke aanduiding voor voettekst 4">
            <a:extLst>
              <a:ext uri="{FF2B5EF4-FFF2-40B4-BE49-F238E27FC236}">
                <a16:creationId xmlns:a16="http://schemas.microsoft.com/office/drawing/2014/main" id="{1A82D97F-89CE-44FC-A67B-504ED9839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347EF79-B2FE-4367-878D-B77AADC17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36CE1-98C1-4FBB-8DB5-5A914626C28A}" type="slidenum">
              <a:rPr lang="nl-NL" smtClean="0"/>
              <a:t>‹nr.›</a:t>
            </a:fld>
            <a:endParaRPr lang="nl-NL"/>
          </a:p>
        </p:txBody>
      </p:sp>
    </p:spTree>
    <p:extLst>
      <p:ext uri="{BB962C8B-B14F-4D97-AF65-F5344CB8AC3E}">
        <p14:creationId xmlns:p14="http://schemas.microsoft.com/office/powerpoint/2010/main" val="26250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d9yTPdv8Hjg" TargetMode="External"/><Relationship Id="rId5" Type="http://schemas.openxmlformats.org/officeDocument/2006/relationships/image" Target="../media/image16.png"/><Relationship Id="rId4" Type="http://schemas.openxmlformats.org/officeDocument/2006/relationships/hyperlink" Target="https://www.youtube.com/watch?v=d9yTPdv8Hj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58BteWID-bY"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75CsYkZIqEc"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5DB3B-0850-421D-84C5-1623D0285C33}"/>
              </a:ext>
            </a:extLst>
          </p:cNvPr>
          <p:cNvSpPr>
            <a:spLocks noGrp="1"/>
          </p:cNvSpPr>
          <p:nvPr>
            <p:ph type="ctrTitle"/>
          </p:nvPr>
        </p:nvSpPr>
        <p:spPr/>
        <p:txBody>
          <a:bodyPr/>
          <a:lstStyle/>
          <a:p>
            <a:r>
              <a:rPr lang="nl-NL" dirty="0"/>
              <a:t>Marketing en promotie van het product</a:t>
            </a:r>
          </a:p>
        </p:txBody>
      </p:sp>
      <p:sp>
        <p:nvSpPr>
          <p:cNvPr id="3" name="Ondertitel 2">
            <a:extLst>
              <a:ext uri="{FF2B5EF4-FFF2-40B4-BE49-F238E27FC236}">
                <a16:creationId xmlns:a16="http://schemas.microsoft.com/office/drawing/2014/main" id="{BBA82887-5CD0-4777-94F3-3BB44CAA6A43}"/>
              </a:ext>
            </a:extLst>
          </p:cNvPr>
          <p:cNvSpPr>
            <a:spLocks noGrp="1"/>
          </p:cNvSpPr>
          <p:nvPr>
            <p:ph type="subTitle" idx="1"/>
          </p:nvPr>
        </p:nvSpPr>
        <p:spPr/>
        <p:txBody>
          <a:bodyPr/>
          <a:lstStyle/>
          <a:p>
            <a:r>
              <a:rPr lang="nl-NL" dirty="0"/>
              <a:t>Periode 16</a:t>
            </a:r>
          </a:p>
          <a:p>
            <a:endParaRPr lang="nl-NL" dirty="0"/>
          </a:p>
        </p:txBody>
      </p:sp>
      <p:pic>
        <p:nvPicPr>
          <p:cNvPr id="5" name="Afbeelding 4">
            <a:extLst>
              <a:ext uri="{FF2B5EF4-FFF2-40B4-BE49-F238E27FC236}">
                <a16:creationId xmlns:a16="http://schemas.microsoft.com/office/drawing/2014/main" id="{A2703CFF-7C88-4670-9649-3025621F694C}"/>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6" name="Afbeelding 5">
            <a:extLst>
              <a:ext uri="{FF2B5EF4-FFF2-40B4-BE49-F238E27FC236}">
                <a16:creationId xmlns:a16="http://schemas.microsoft.com/office/drawing/2014/main" id="{D9059348-2DA7-42B5-B86A-25E8125364A9}"/>
              </a:ext>
            </a:extLst>
          </p:cNvPr>
          <p:cNvPicPr>
            <a:picLocks noChangeAspect="1"/>
          </p:cNvPicPr>
          <p:nvPr/>
        </p:nvPicPr>
        <p:blipFill>
          <a:blip r:embed="rId3"/>
          <a:stretch>
            <a:fillRect/>
          </a:stretch>
        </p:blipFill>
        <p:spPr>
          <a:xfrm>
            <a:off x="3186112" y="4429022"/>
            <a:ext cx="5819775" cy="1476375"/>
          </a:xfrm>
          <a:prstGeom prst="rect">
            <a:avLst/>
          </a:prstGeom>
        </p:spPr>
      </p:pic>
    </p:spTree>
    <p:extLst>
      <p:ext uri="{BB962C8B-B14F-4D97-AF65-F5344CB8AC3E}">
        <p14:creationId xmlns:p14="http://schemas.microsoft.com/office/powerpoint/2010/main" val="401552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A06CADE-A426-441B-8C39-A9C31682E7D8}"/>
              </a:ext>
            </a:extLst>
          </p:cNvPr>
          <p:cNvPicPr>
            <a:picLocks noChangeAspect="1"/>
          </p:cNvPicPr>
          <p:nvPr/>
        </p:nvPicPr>
        <p:blipFill>
          <a:blip r:embed="rId2"/>
          <a:stretch>
            <a:fillRect/>
          </a:stretch>
        </p:blipFill>
        <p:spPr>
          <a:xfrm>
            <a:off x="7366553" y="3271661"/>
            <a:ext cx="4730044" cy="2660650"/>
          </a:xfrm>
          <a:prstGeom prst="rect">
            <a:avLst/>
          </a:prstGeom>
        </p:spPr>
      </p:pic>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normAutofit/>
          </a:bodyPr>
          <a:lstStyle/>
          <a:p>
            <a:pPr marL="0" indent="0">
              <a:buNone/>
            </a:pPr>
            <a:r>
              <a:rPr lang="nl-NL" sz="2400" dirty="0"/>
              <a:t>(B2B) marketing en Business-</a:t>
            </a:r>
            <a:r>
              <a:rPr lang="nl-NL" sz="2400" dirty="0" err="1"/>
              <a:t>to</a:t>
            </a:r>
            <a:r>
              <a:rPr lang="nl-NL" sz="2400" dirty="0"/>
              <a:t>-Consumer (B2C) marketing zit hem in de manier</a:t>
            </a:r>
          </a:p>
          <a:p>
            <a:pPr marL="0" indent="0">
              <a:buNone/>
            </a:pPr>
            <a:r>
              <a:rPr lang="nl-NL" sz="2400" dirty="0"/>
              <a:t>Webshops die puur en alleen voor B2B doeleinden worden gebruikt, hebben niet dezelfde uitdagingen als consumenten webshops. (Denk aan marktplaatsen </a:t>
            </a:r>
            <a:r>
              <a:rPr lang="nl-NL" sz="2400" dirty="0" err="1"/>
              <a:t>FloraXchange</a:t>
            </a:r>
            <a:r>
              <a:rPr lang="nl-NL" sz="2400" dirty="0"/>
              <a:t> of </a:t>
            </a:r>
            <a:r>
              <a:rPr lang="nl-NL" sz="2400" dirty="0" err="1"/>
              <a:t>Floraplanet</a:t>
            </a:r>
            <a:r>
              <a:rPr lang="nl-NL" sz="2400" dirty="0"/>
              <a:t> en webshops van grote handelaren zoals The </a:t>
            </a:r>
            <a:r>
              <a:rPr lang="nl-NL" sz="2400" dirty="0" err="1"/>
              <a:t>Greenery</a:t>
            </a:r>
            <a:r>
              <a:rPr lang="nl-NL" sz="2400" dirty="0"/>
              <a:t>, </a:t>
            </a:r>
            <a:r>
              <a:rPr lang="nl-NL" sz="2400" dirty="0" err="1"/>
              <a:t>Hamifleurs</a:t>
            </a:r>
            <a:r>
              <a:rPr lang="nl-NL" sz="2400" dirty="0"/>
              <a:t> of andere groothandels)  Als B2B leveranciers heb je normaliter:</a:t>
            </a:r>
          </a:p>
          <a:p>
            <a:r>
              <a:rPr lang="nl-NL" sz="2400" dirty="0"/>
              <a:t>minder klanten  </a:t>
            </a:r>
          </a:p>
          <a:p>
            <a:r>
              <a:rPr lang="nl-NL" sz="2400" dirty="0"/>
              <a:t>handel je in grotere volumes. </a:t>
            </a:r>
          </a:p>
          <a:p>
            <a:pPr marL="0" indent="0">
              <a:buNone/>
            </a:pPr>
            <a:r>
              <a:rPr lang="nl-NL" sz="2400" dirty="0"/>
              <a:t>Daardoor is het koopgedrag gemakkelijker te voorspellen. Doordat er ook nog een veilingsysteem overeind blijft staan, is het gemakkelijk om extra in te kopen of juist extra producten aan te bieden.</a:t>
            </a:r>
          </a:p>
        </p:txBody>
      </p:sp>
    </p:spTree>
    <p:extLst>
      <p:ext uri="{BB962C8B-B14F-4D97-AF65-F5344CB8AC3E}">
        <p14:creationId xmlns:p14="http://schemas.microsoft.com/office/powerpoint/2010/main" val="183283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a:xfrm>
            <a:off x="668867" y="1772356"/>
            <a:ext cx="10515600" cy="3606888"/>
          </a:xfrm>
        </p:spPr>
        <p:txBody>
          <a:bodyPr>
            <a:normAutofit fontScale="92500" lnSpcReduction="10000"/>
          </a:bodyPr>
          <a:lstStyle/>
          <a:p>
            <a:pPr marL="0" indent="0">
              <a:buNone/>
            </a:pPr>
            <a:r>
              <a:rPr lang="nl-NL" sz="2600" dirty="0"/>
              <a:t>Diverse producenten en tussenhandelaren bieden hun waar ook via mobiel aan. </a:t>
            </a:r>
          </a:p>
          <a:p>
            <a:pPr marL="0" indent="0">
              <a:buNone/>
            </a:pPr>
            <a:r>
              <a:rPr lang="nl-NL" sz="2600" dirty="0"/>
              <a:t>Zo biedt </a:t>
            </a:r>
            <a:r>
              <a:rPr lang="nl-NL" sz="2600" dirty="0" err="1"/>
              <a:t>Hamiplant</a:t>
            </a:r>
            <a:r>
              <a:rPr lang="nl-NL" sz="2600" dirty="0"/>
              <a:t>, onderdeel van de Dutch </a:t>
            </a:r>
            <a:r>
              <a:rPr lang="nl-NL" sz="2600" dirty="0" err="1"/>
              <a:t>Flower</a:t>
            </a:r>
            <a:r>
              <a:rPr lang="nl-NL" sz="2600" dirty="0"/>
              <a:t> Group en leverancier van diverse soorten (pot)planten, haar klanten de mogelijkheid direct via een app in te loggen en te bestellen. </a:t>
            </a:r>
          </a:p>
          <a:p>
            <a:pPr marL="0" indent="0">
              <a:buNone/>
            </a:pPr>
            <a:r>
              <a:rPr lang="nl-NL" sz="2600" dirty="0"/>
              <a:t>Dit vergemakkelijkt het bestelproces aanzienlijk. </a:t>
            </a:r>
          </a:p>
          <a:p>
            <a:pPr marL="0" indent="0">
              <a:buNone/>
            </a:pPr>
            <a:r>
              <a:rPr lang="nl-NL" sz="2600" dirty="0"/>
              <a:t>Je ziet het al voor je: de manager van een tuincentrum loopt door de winkel, ziet dat er tekort is aan </a:t>
            </a:r>
            <a:r>
              <a:rPr lang="nl-NL" sz="2600" dirty="0" err="1"/>
              <a:t>spathipyllum</a:t>
            </a:r>
            <a:r>
              <a:rPr lang="nl-NL" sz="2600" dirty="0"/>
              <a:t> </a:t>
            </a:r>
            <a:r>
              <a:rPr lang="nl-NL" sz="2600" dirty="0" err="1"/>
              <a:t>potmaat</a:t>
            </a:r>
            <a:r>
              <a:rPr lang="nl-NL" sz="2600" dirty="0"/>
              <a:t> 17, logt in via de app en plaatst een bestelling. De bestelling wordt binnen een dag geleverd, wat mogelijk is dankzij het fijnmazige logistieke netwerk en de strakke planning van Hamiplant.er waarop het aankoop- en beslissingsproces eruitziet.</a:t>
            </a:r>
          </a:p>
        </p:txBody>
      </p:sp>
      <p:pic>
        <p:nvPicPr>
          <p:cNvPr id="3" name="Afbeelding 2">
            <a:extLst>
              <a:ext uri="{FF2B5EF4-FFF2-40B4-BE49-F238E27FC236}">
                <a16:creationId xmlns:a16="http://schemas.microsoft.com/office/drawing/2014/main" id="{FCFB5CD0-7BF4-4BEF-B5D8-B3A31BF36CE5}"/>
              </a:ext>
            </a:extLst>
          </p:cNvPr>
          <p:cNvPicPr>
            <a:picLocks noChangeAspect="1"/>
          </p:cNvPicPr>
          <p:nvPr/>
        </p:nvPicPr>
        <p:blipFill>
          <a:blip r:embed="rId3"/>
          <a:stretch>
            <a:fillRect/>
          </a:stretch>
        </p:blipFill>
        <p:spPr>
          <a:xfrm>
            <a:off x="668866" y="1306865"/>
            <a:ext cx="10684933" cy="5034838"/>
          </a:xfrm>
          <a:prstGeom prst="rect">
            <a:avLst/>
          </a:prstGeom>
        </p:spPr>
      </p:pic>
    </p:spTree>
    <p:extLst>
      <p:ext uri="{BB962C8B-B14F-4D97-AF65-F5344CB8AC3E}">
        <p14:creationId xmlns:p14="http://schemas.microsoft.com/office/powerpoint/2010/main" val="27903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a:xfrm>
            <a:off x="838200" y="1486958"/>
            <a:ext cx="10515600" cy="4351338"/>
          </a:xfrm>
        </p:spPr>
        <p:txBody>
          <a:bodyPr>
            <a:normAutofit/>
          </a:bodyPr>
          <a:lstStyle/>
          <a:p>
            <a:pPr marL="0" indent="0">
              <a:buNone/>
            </a:pPr>
            <a:r>
              <a:rPr lang="nl-NL" dirty="0"/>
              <a:t>Waterdrinker</a:t>
            </a:r>
          </a:p>
          <a:p>
            <a:pPr marL="0" indent="0">
              <a:buNone/>
            </a:pPr>
            <a:r>
              <a:rPr lang="nl-NL" dirty="0">
                <a:hlinkClick r:id="rId4"/>
              </a:rPr>
              <a:t>https://www.youtube.com/watch?v=d9yTPdv8Hjg</a:t>
            </a:r>
            <a:endParaRPr lang="nl-NL" dirty="0"/>
          </a:p>
          <a:p>
            <a:pPr marL="0" indent="0">
              <a:buNone/>
            </a:pPr>
            <a:endParaRPr lang="nl-NL" dirty="0"/>
          </a:p>
        </p:txBody>
      </p:sp>
      <p:pic>
        <p:nvPicPr>
          <p:cNvPr id="5" name="Onlinemedia 4">
            <a:hlinkClick r:id="" action="ppaction://media"/>
            <a:extLst>
              <a:ext uri="{FF2B5EF4-FFF2-40B4-BE49-F238E27FC236}">
                <a16:creationId xmlns:a16="http://schemas.microsoft.com/office/drawing/2014/main" id="{B58490E7-23BC-4520-9C8D-4B8261E21C2B}"/>
              </a:ext>
            </a:extLst>
          </p:cNvPr>
          <p:cNvPicPr>
            <a:picLocks noRot="1" noChangeAspect="1"/>
          </p:cNvPicPr>
          <p:nvPr>
            <a:videoFile r:link="rId1"/>
          </p:nvPr>
        </p:nvPicPr>
        <p:blipFill>
          <a:blip r:embed="rId5"/>
          <a:stretch>
            <a:fillRect/>
          </a:stretch>
        </p:blipFill>
        <p:spPr>
          <a:xfrm>
            <a:off x="1844793" y="2434518"/>
            <a:ext cx="7671740" cy="4315354"/>
          </a:xfrm>
          <a:prstGeom prst="rect">
            <a:avLst/>
          </a:prstGeom>
        </p:spPr>
      </p:pic>
    </p:spTree>
    <p:extLst>
      <p:ext uri="{BB962C8B-B14F-4D97-AF65-F5344CB8AC3E}">
        <p14:creationId xmlns:p14="http://schemas.microsoft.com/office/powerpoint/2010/main" val="176397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pPr marL="0" indent="0">
              <a:buNone/>
            </a:pPr>
            <a:r>
              <a:rPr lang="nl-NL" dirty="0"/>
              <a:t>Als producent kun je proberen direct te verkopen en de tussenhandel over te slaan. </a:t>
            </a:r>
          </a:p>
          <a:p>
            <a:pPr marL="0" indent="0">
              <a:buNone/>
            </a:pPr>
            <a:r>
              <a:rPr lang="nl-NL" dirty="0"/>
              <a:t>Directe handel levert besparingen op, ook voor retailers.</a:t>
            </a:r>
          </a:p>
          <a:p>
            <a:pPr marL="0" indent="0">
              <a:buNone/>
            </a:pPr>
            <a:r>
              <a:rPr lang="nl-NL" dirty="0"/>
              <a:t> Zo biedt plantenkwekerij Vreugdenhil </a:t>
            </a:r>
            <a:r>
              <a:rPr lang="nl-NL" dirty="0" err="1"/>
              <a:t>Bulbs</a:t>
            </a:r>
            <a:r>
              <a:rPr lang="nl-NL" dirty="0"/>
              <a:t> &amp; </a:t>
            </a:r>
            <a:r>
              <a:rPr lang="nl-NL" dirty="0" err="1"/>
              <a:t>Plants</a:t>
            </a:r>
            <a:r>
              <a:rPr lang="nl-NL" dirty="0"/>
              <a:t> haar producten aan via haar eigen website, een app en via </a:t>
            </a:r>
            <a:r>
              <a:rPr lang="nl-NL" dirty="0" err="1"/>
              <a:t>FloraXChange</a:t>
            </a:r>
            <a:r>
              <a:rPr lang="nl-NL" dirty="0"/>
              <a:t>. </a:t>
            </a:r>
          </a:p>
          <a:p>
            <a:pPr marL="0" indent="0">
              <a:buNone/>
            </a:pPr>
            <a:r>
              <a:rPr lang="nl-NL" dirty="0"/>
              <a:t>Retailers kunnen zo een schakel in de keten overslaan. Door alle kanalen goed af te stemmen, komt deze producent dicht bij </a:t>
            </a:r>
            <a:r>
              <a:rPr lang="nl-NL" dirty="0" err="1"/>
              <a:t>crosschannel</a:t>
            </a:r>
            <a:r>
              <a:rPr lang="nl-NL" dirty="0"/>
              <a:t> verkoop.</a:t>
            </a:r>
          </a:p>
          <a:p>
            <a:endParaRPr lang="nl-NL" dirty="0"/>
          </a:p>
          <a:p>
            <a:endParaRPr lang="nl-NL" dirty="0"/>
          </a:p>
        </p:txBody>
      </p:sp>
      <p:pic>
        <p:nvPicPr>
          <p:cNvPr id="3" name="Afbeelding 2">
            <a:extLst>
              <a:ext uri="{FF2B5EF4-FFF2-40B4-BE49-F238E27FC236}">
                <a16:creationId xmlns:a16="http://schemas.microsoft.com/office/drawing/2014/main" id="{F02C42D9-01AC-4574-8C46-0EABDB215FF3}"/>
              </a:ext>
            </a:extLst>
          </p:cNvPr>
          <p:cNvPicPr>
            <a:picLocks noChangeAspect="1"/>
          </p:cNvPicPr>
          <p:nvPr/>
        </p:nvPicPr>
        <p:blipFill>
          <a:blip r:embed="rId3"/>
          <a:stretch>
            <a:fillRect/>
          </a:stretch>
        </p:blipFill>
        <p:spPr>
          <a:xfrm>
            <a:off x="9811306" y="4558770"/>
            <a:ext cx="2143125" cy="2143125"/>
          </a:xfrm>
          <a:prstGeom prst="rect">
            <a:avLst/>
          </a:prstGeom>
        </p:spPr>
      </p:pic>
    </p:spTree>
    <p:extLst>
      <p:ext uri="{BB962C8B-B14F-4D97-AF65-F5344CB8AC3E}">
        <p14:creationId xmlns:p14="http://schemas.microsoft.com/office/powerpoint/2010/main" val="13953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a:xfrm>
            <a:off x="714022" y="1396648"/>
            <a:ext cx="10515600" cy="4351338"/>
          </a:xfrm>
        </p:spPr>
        <p:txBody>
          <a:bodyPr>
            <a:noAutofit/>
          </a:bodyPr>
          <a:lstStyle/>
          <a:p>
            <a:pPr marL="0" indent="0">
              <a:buNone/>
            </a:pPr>
            <a:r>
              <a:rPr lang="nl-NL" sz="2400" dirty="0"/>
              <a:t>B2C</a:t>
            </a:r>
          </a:p>
          <a:p>
            <a:pPr marL="0" indent="0">
              <a:buNone/>
            </a:pPr>
            <a:r>
              <a:rPr lang="nl-NL" sz="2400" dirty="0"/>
              <a:t>Webshops gericht op consumentenproducten hebben zich lange tijd afzijdig gehouden van versproducten. Daar waren een aantal redenen voor. </a:t>
            </a:r>
          </a:p>
          <a:p>
            <a:r>
              <a:rPr lang="nl-NL" sz="2400" dirty="0"/>
              <a:t>Voorraadbeheer</a:t>
            </a:r>
          </a:p>
          <a:p>
            <a:r>
              <a:rPr lang="nl-NL" sz="2400" dirty="0"/>
              <a:t>Logistieke uitdagingen. </a:t>
            </a:r>
          </a:p>
          <a:p>
            <a:endParaRPr lang="nl-NL" sz="2400" dirty="0"/>
          </a:p>
          <a:p>
            <a:pPr marL="0" indent="0">
              <a:buNone/>
            </a:pPr>
            <a:r>
              <a:rPr lang="nl-NL" sz="2400" dirty="0"/>
              <a:t>Fysieke supermarkt</a:t>
            </a:r>
          </a:p>
          <a:p>
            <a:pPr marL="0" indent="0">
              <a:buNone/>
            </a:pPr>
            <a:r>
              <a:rPr lang="nl-NL" sz="2400" dirty="0"/>
              <a:t>Een fysieke supermarkt is, in eerste instantie, beter in staat in te spelen op deze zaken. Ze weten ongeveer hoeveel huishoudens er in een straal van 5km zijn, samenstelling van het aantal huishoudens en het aantal bewoners. Combineer deze gegevens met verkoopcijfers en jouw lokale supermarkt kan aardige prognoses over omzet en winst geven. En daarmee ook over voorraad. Logistieke uitdagingen zijn daardoor beperkt.</a:t>
            </a:r>
          </a:p>
          <a:p>
            <a:endParaRPr lang="nl-NL" sz="2400" dirty="0"/>
          </a:p>
        </p:txBody>
      </p:sp>
      <p:pic>
        <p:nvPicPr>
          <p:cNvPr id="3" name="Afbeelding 2">
            <a:extLst>
              <a:ext uri="{FF2B5EF4-FFF2-40B4-BE49-F238E27FC236}">
                <a16:creationId xmlns:a16="http://schemas.microsoft.com/office/drawing/2014/main" id="{06142ABA-A0AB-4E45-A4F4-368B7B3E67E2}"/>
              </a:ext>
            </a:extLst>
          </p:cNvPr>
          <p:cNvPicPr>
            <a:picLocks noChangeAspect="1"/>
          </p:cNvPicPr>
          <p:nvPr/>
        </p:nvPicPr>
        <p:blipFill>
          <a:blip r:embed="rId3"/>
          <a:stretch>
            <a:fillRect/>
          </a:stretch>
        </p:blipFill>
        <p:spPr>
          <a:xfrm>
            <a:off x="8071555" y="2711539"/>
            <a:ext cx="2932275" cy="1650184"/>
          </a:xfrm>
          <a:prstGeom prst="rect">
            <a:avLst/>
          </a:prstGeom>
        </p:spPr>
      </p:pic>
    </p:spTree>
    <p:extLst>
      <p:ext uri="{BB962C8B-B14F-4D97-AF65-F5344CB8AC3E}">
        <p14:creationId xmlns:p14="http://schemas.microsoft.com/office/powerpoint/2010/main" val="243851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a:xfrm>
            <a:off x="714022" y="1396648"/>
            <a:ext cx="10515600" cy="4351338"/>
          </a:xfrm>
        </p:spPr>
        <p:txBody>
          <a:bodyPr>
            <a:noAutofit/>
          </a:bodyPr>
          <a:lstStyle/>
          <a:p>
            <a:pPr marL="0" indent="0">
              <a:buNone/>
            </a:pPr>
            <a:r>
              <a:rPr lang="nl-NL" sz="2400" dirty="0"/>
              <a:t>B2C</a:t>
            </a:r>
          </a:p>
          <a:p>
            <a:pPr marL="0" indent="0">
              <a:buNone/>
            </a:pPr>
            <a:r>
              <a:rPr lang="nl-NL" sz="2400" dirty="0"/>
              <a:t>Online supermarkt</a:t>
            </a:r>
          </a:p>
          <a:p>
            <a:pPr marL="0" indent="0">
              <a:buNone/>
            </a:pPr>
            <a:r>
              <a:rPr lang="nl-NL" sz="2400" dirty="0"/>
              <a:t>Online supermarkten, net zoals alle aanbieders van verse producten, wijken in hun logistiek iets af van andere webshops. Bestellingen bevatten </a:t>
            </a:r>
          </a:p>
          <a:p>
            <a:r>
              <a:rPr lang="nl-NL" sz="2400" dirty="0"/>
              <a:t>veel verschillende producten</a:t>
            </a:r>
          </a:p>
          <a:p>
            <a:r>
              <a:rPr lang="nl-NL" sz="2400" dirty="0"/>
              <a:t>zijn relatief goedkoop</a:t>
            </a:r>
          </a:p>
          <a:p>
            <a:r>
              <a:rPr lang="nl-NL" sz="2400" dirty="0"/>
              <a:t>de marges zijn bescheiden.</a:t>
            </a:r>
          </a:p>
          <a:p>
            <a:endParaRPr lang="nl-NL" sz="2400" dirty="0"/>
          </a:p>
        </p:txBody>
      </p:sp>
      <p:pic>
        <p:nvPicPr>
          <p:cNvPr id="3" name="Afbeelding 2">
            <a:extLst>
              <a:ext uri="{FF2B5EF4-FFF2-40B4-BE49-F238E27FC236}">
                <a16:creationId xmlns:a16="http://schemas.microsoft.com/office/drawing/2014/main" id="{9AECAAC3-4F6B-4F09-A621-F4D75BFCCFE6}"/>
              </a:ext>
            </a:extLst>
          </p:cNvPr>
          <p:cNvPicPr>
            <a:picLocks noChangeAspect="1"/>
          </p:cNvPicPr>
          <p:nvPr/>
        </p:nvPicPr>
        <p:blipFill>
          <a:blip r:embed="rId3"/>
          <a:stretch>
            <a:fillRect/>
          </a:stretch>
        </p:blipFill>
        <p:spPr>
          <a:xfrm>
            <a:off x="2011363" y="4478297"/>
            <a:ext cx="6872994" cy="2108280"/>
          </a:xfrm>
          <a:prstGeom prst="rect">
            <a:avLst/>
          </a:prstGeom>
        </p:spPr>
      </p:pic>
    </p:spTree>
    <p:extLst>
      <p:ext uri="{BB962C8B-B14F-4D97-AF65-F5344CB8AC3E}">
        <p14:creationId xmlns:p14="http://schemas.microsoft.com/office/powerpoint/2010/main" val="315311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31575" y="365125"/>
            <a:ext cx="2302589" cy="833369"/>
          </a:xfrm>
          <a:prstGeom prst="rect">
            <a:avLst/>
          </a:prstGeom>
        </p:spPr>
      </p:pic>
      <p:pic>
        <p:nvPicPr>
          <p:cNvPr id="3" name="Onlinemedia 2">
            <a:hlinkClick r:id="" action="ppaction://media"/>
            <a:extLst>
              <a:ext uri="{FF2B5EF4-FFF2-40B4-BE49-F238E27FC236}">
                <a16:creationId xmlns:a16="http://schemas.microsoft.com/office/drawing/2014/main" id="{6EC8F4AC-163C-4AF6-B4DF-D8653798F843}"/>
              </a:ext>
            </a:extLst>
          </p:cNvPr>
          <p:cNvPicPr>
            <a:picLocks noGrp="1" noRot="1" noChangeAspect="1"/>
          </p:cNvPicPr>
          <p:nvPr>
            <p:ph idx="1"/>
            <a:videoFile r:link="rId1"/>
          </p:nvPr>
        </p:nvPicPr>
        <p:blipFill>
          <a:blip r:embed="rId4"/>
          <a:stretch>
            <a:fillRect/>
          </a:stretch>
        </p:blipFill>
        <p:spPr>
          <a:xfrm>
            <a:off x="1862667" y="1619250"/>
            <a:ext cx="7697767" cy="4329994"/>
          </a:xfrm>
          <a:prstGeom prst="rect">
            <a:avLst/>
          </a:prstGeom>
        </p:spPr>
      </p:pic>
      <p:sp>
        <p:nvSpPr>
          <p:cNvPr id="5" name="Rechthoek 4">
            <a:extLst>
              <a:ext uri="{FF2B5EF4-FFF2-40B4-BE49-F238E27FC236}">
                <a16:creationId xmlns:a16="http://schemas.microsoft.com/office/drawing/2014/main" id="{0B34FAD7-4DBD-4500-A148-5188A18B8A43}"/>
              </a:ext>
            </a:extLst>
          </p:cNvPr>
          <p:cNvSpPr/>
          <p:nvPr/>
        </p:nvSpPr>
        <p:spPr>
          <a:xfrm>
            <a:off x="5578586" y="6123543"/>
            <a:ext cx="4918206" cy="369332"/>
          </a:xfrm>
          <a:prstGeom prst="rect">
            <a:avLst/>
          </a:prstGeom>
        </p:spPr>
        <p:txBody>
          <a:bodyPr wrap="none">
            <a:spAutoFit/>
          </a:bodyPr>
          <a:lstStyle/>
          <a:p>
            <a:r>
              <a:rPr lang="nl-NL" dirty="0"/>
              <a:t>https://www.youtube.com/watch?v=58BteWID-bY</a:t>
            </a:r>
          </a:p>
        </p:txBody>
      </p:sp>
    </p:spTree>
    <p:extLst>
      <p:ext uri="{BB962C8B-B14F-4D97-AF65-F5344CB8AC3E}">
        <p14:creationId xmlns:p14="http://schemas.microsoft.com/office/powerpoint/2010/main" val="3981868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r>
              <a:rPr lang="nl-NL" dirty="0"/>
              <a:t>Waarom is </a:t>
            </a:r>
            <a:r>
              <a:rPr lang="nl-NL" dirty="0" err="1"/>
              <a:t>Picnic</a:t>
            </a:r>
            <a:r>
              <a:rPr lang="nl-NL" dirty="0"/>
              <a:t> dan toch een succes geworden? </a:t>
            </a:r>
          </a:p>
          <a:p>
            <a:r>
              <a:rPr lang="nl-NL" dirty="0"/>
              <a:t>De belangrijkste reden: de consument wil het. </a:t>
            </a:r>
          </a:p>
          <a:p>
            <a:r>
              <a:rPr lang="nl-NL" dirty="0"/>
              <a:t>De Nederlandse consument doet al enorm veel online. </a:t>
            </a:r>
            <a:r>
              <a:rPr lang="nl-NL" dirty="0" err="1"/>
              <a:t>Picnic</a:t>
            </a:r>
            <a:r>
              <a:rPr lang="nl-NL" dirty="0"/>
              <a:t> hoeft, dankzij de fantastische infrastructuur in Nederland, geen bezorgkosten te rekenen – en daardoor is inkopen doen bij </a:t>
            </a:r>
            <a:r>
              <a:rPr lang="nl-NL" dirty="0" err="1"/>
              <a:t>Picnic</a:t>
            </a:r>
            <a:r>
              <a:rPr lang="nl-NL" dirty="0"/>
              <a:t> niet duurder dan een trip naar de supermarkt. </a:t>
            </a:r>
          </a:p>
          <a:p>
            <a:r>
              <a:rPr lang="nl-NL" dirty="0"/>
              <a:t>Een laatste reden voor succes: </a:t>
            </a:r>
            <a:r>
              <a:rPr lang="nl-NL" dirty="0" err="1"/>
              <a:t>Picnic</a:t>
            </a:r>
            <a:r>
              <a:rPr lang="nl-NL" dirty="0"/>
              <a:t> heeft data specialisten. Deze IT’ers kunnen aan de hand van besteldata het gedrag van hun klanten voorspellen. Daardoor kunnen ze goed inspelen op vraag en daar hun aanbod op aanpassen.</a:t>
            </a:r>
          </a:p>
        </p:txBody>
      </p:sp>
      <p:pic>
        <p:nvPicPr>
          <p:cNvPr id="5" name="Afbeelding 4">
            <a:extLst>
              <a:ext uri="{FF2B5EF4-FFF2-40B4-BE49-F238E27FC236}">
                <a16:creationId xmlns:a16="http://schemas.microsoft.com/office/drawing/2014/main" id="{E0DED1ED-26D1-4005-B630-1A256D4A212B}"/>
              </a:ext>
            </a:extLst>
          </p:cNvPr>
          <p:cNvPicPr>
            <a:picLocks noChangeAspect="1"/>
          </p:cNvPicPr>
          <p:nvPr/>
        </p:nvPicPr>
        <p:blipFill>
          <a:blip r:embed="rId3"/>
          <a:stretch>
            <a:fillRect/>
          </a:stretch>
        </p:blipFill>
        <p:spPr>
          <a:xfrm>
            <a:off x="9347751" y="1379312"/>
            <a:ext cx="2460425" cy="1608503"/>
          </a:xfrm>
          <a:prstGeom prst="rect">
            <a:avLst/>
          </a:prstGeom>
        </p:spPr>
      </p:pic>
    </p:spTree>
    <p:extLst>
      <p:ext uri="{BB962C8B-B14F-4D97-AF65-F5344CB8AC3E}">
        <p14:creationId xmlns:p14="http://schemas.microsoft.com/office/powerpoint/2010/main" val="363526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normAutofit fontScale="92500" lnSpcReduction="10000"/>
          </a:bodyPr>
          <a:lstStyle/>
          <a:p>
            <a:r>
              <a:rPr lang="nl-NL" dirty="0"/>
              <a:t>Fleurop.nl en topbloemen.nl, net zoals veel andere aanbieders van bloemen en boeketten, werken samen met lokale bloemisten. Het zou ook niet te doen zijn om een bosje rozen vanuit een DC in Woerden in Veendam te krijgen, zonder dat de consument zich scheel betaalt aan vervoerskosten. </a:t>
            </a:r>
          </a:p>
          <a:p>
            <a:endParaRPr lang="nl-NL" dirty="0"/>
          </a:p>
          <a:p>
            <a:r>
              <a:rPr lang="nl-NL" dirty="0"/>
              <a:t>Het businessmodel achter fleurop.nl en topbloemen.nl is simpel; bestellingen worden doorgestuurd naar lokale bloemisten, die vervolgens de bestellingen afleveren bij de klant. Per bestelling betaalt de bloemist commissie aan de webshop. De lokale bloemist kan de afweging maken om niet zelf een webshop te starten. Ze maken immers gebruikt van bestaande webshops, die op hun beurt veel marketingkosten op zich nemen. </a:t>
            </a:r>
          </a:p>
        </p:txBody>
      </p:sp>
      <p:pic>
        <p:nvPicPr>
          <p:cNvPr id="3" name="Afbeelding 2">
            <a:extLst>
              <a:ext uri="{FF2B5EF4-FFF2-40B4-BE49-F238E27FC236}">
                <a16:creationId xmlns:a16="http://schemas.microsoft.com/office/drawing/2014/main" id="{4F03B98B-E4FF-41DD-B207-C80C01CFB807}"/>
              </a:ext>
            </a:extLst>
          </p:cNvPr>
          <p:cNvPicPr>
            <a:picLocks noChangeAspect="1"/>
          </p:cNvPicPr>
          <p:nvPr/>
        </p:nvPicPr>
        <p:blipFill>
          <a:blip r:embed="rId3"/>
          <a:stretch>
            <a:fillRect/>
          </a:stretch>
        </p:blipFill>
        <p:spPr>
          <a:xfrm>
            <a:off x="10069689" y="2870697"/>
            <a:ext cx="1411319" cy="1411319"/>
          </a:xfrm>
          <a:prstGeom prst="rect">
            <a:avLst/>
          </a:prstGeom>
        </p:spPr>
      </p:pic>
    </p:spTree>
    <p:extLst>
      <p:ext uri="{BB962C8B-B14F-4D97-AF65-F5344CB8AC3E}">
        <p14:creationId xmlns:p14="http://schemas.microsoft.com/office/powerpoint/2010/main" val="29628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normAutofit/>
          </a:bodyPr>
          <a:lstStyle/>
          <a:p>
            <a:r>
              <a:rPr lang="nl-NL" dirty="0" err="1"/>
              <a:t>Bloomon</a:t>
            </a:r>
            <a:endParaRPr lang="nl-NL" dirty="0"/>
          </a:p>
          <a:p>
            <a:r>
              <a:rPr lang="nl-NL" dirty="0"/>
              <a:t>Werkt wel vanuit centrale bloemenbinders.</a:t>
            </a:r>
          </a:p>
        </p:txBody>
      </p:sp>
      <p:pic>
        <p:nvPicPr>
          <p:cNvPr id="3" name="Onlinemedia 2">
            <a:hlinkClick r:id="" action="ppaction://media"/>
            <a:extLst>
              <a:ext uri="{FF2B5EF4-FFF2-40B4-BE49-F238E27FC236}">
                <a16:creationId xmlns:a16="http://schemas.microsoft.com/office/drawing/2014/main" id="{461A637B-AE61-4248-B511-65A83033C2CE}"/>
              </a:ext>
            </a:extLst>
          </p:cNvPr>
          <p:cNvPicPr>
            <a:picLocks noRot="1" noChangeAspect="1"/>
          </p:cNvPicPr>
          <p:nvPr>
            <a:videoFile r:link="rId1"/>
          </p:nvPr>
        </p:nvPicPr>
        <p:blipFill>
          <a:blip r:embed="rId4"/>
          <a:stretch>
            <a:fillRect/>
          </a:stretch>
        </p:blipFill>
        <p:spPr>
          <a:xfrm>
            <a:off x="1085696" y="2788356"/>
            <a:ext cx="9277504" cy="3985574"/>
          </a:xfrm>
          <a:prstGeom prst="rect">
            <a:avLst/>
          </a:prstGeom>
        </p:spPr>
      </p:pic>
      <p:sp>
        <p:nvSpPr>
          <p:cNvPr id="6" name="Rechthoek 5">
            <a:extLst>
              <a:ext uri="{FF2B5EF4-FFF2-40B4-BE49-F238E27FC236}">
                <a16:creationId xmlns:a16="http://schemas.microsoft.com/office/drawing/2014/main" id="{6757430C-0DD6-479C-AD1B-A8EEC50740F1}"/>
              </a:ext>
            </a:extLst>
          </p:cNvPr>
          <p:cNvSpPr/>
          <p:nvPr/>
        </p:nvSpPr>
        <p:spPr>
          <a:xfrm>
            <a:off x="4267200" y="1304177"/>
            <a:ext cx="6096000" cy="646331"/>
          </a:xfrm>
          <a:prstGeom prst="rect">
            <a:avLst/>
          </a:prstGeom>
        </p:spPr>
        <p:txBody>
          <a:bodyPr>
            <a:spAutoFit/>
          </a:bodyPr>
          <a:lstStyle/>
          <a:p>
            <a:r>
              <a:rPr lang="nl-NL" dirty="0"/>
              <a:t>https://www.youtube.com/watch?v=75CsYkZIqEc&amp;list=TLGGN9MrXFNlHg8xMzA0MjAyMQ</a:t>
            </a:r>
          </a:p>
        </p:txBody>
      </p:sp>
    </p:spTree>
    <p:extLst>
      <p:ext uri="{BB962C8B-B14F-4D97-AF65-F5344CB8AC3E}">
        <p14:creationId xmlns:p14="http://schemas.microsoft.com/office/powerpoint/2010/main" val="23012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Lesprogramma</a:t>
            </a:r>
          </a:p>
        </p:txBody>
      </p:sp>
      <p:sp>
        <p:nvSpPr>
          <p:cNvPr id="6" name="Tijdelijke aanduiding voor inhoud 5">
            <a:extLst>
              <a:ext uri="{FF2B5EF4-FFF2-40B4-BE49-F238E27FC236}">
                <a16:creationId xmlns:a16="http://schemas.microsoft.com/office/drawing/2014/main" id="{6E19CDB8-2BC7-40DF-ADE2-BB851071AEE7}"/>
              </a:ext>
            </a:extLst>
          </p:cNvPr>
          <p:cNvSpPr>
            <a:spLocks noGrp="1"/>
          </p:cNvSpPr>
          <p:nvPr>
            <p:ph idx="1"/>
          </p:nvPr>
        </p:nvSpPr>
        <p:spPr/>
        <p:txBody>
          <a:bodyPr/>
          <a:lstStyle/>
          <a:p>
            <a:pPr marL="0" indent="0">
              <a:buNone/>
            </a:pPr>
            <a:r>
              <a:rPr lang="nl-NL" dirty="0"/>
              <a:t>Les 1: introductie module: </a:t>
            </a:r>
            <a:r>
              <a:rPr lang="nl-NL" dirty="0" err="1"/>
              <a:t>versmarketing</a:t>
            </a:r>
            <a:endParaRPr lang="nl-NL" dirty="0"/>
          </a:p>
          <a:p>
            <a:pPr marL="0" indent="0">
              <a:buNone/>
            </a:pPr>
            <a:r>
              <a:rPr lang="nl-NL" dirty="0"/>
              <a:t>Les 2:	storytelling eigen product</a:t>
            </a:r>
          </a:p>
          <a:p>
            <a:pPr marL="0" indent="0">
              <a:buNone/>
            </a:pPr>
            <a:r>
              <a:rPr lang="nl-NL" dirty="0"/>
              <a:t>Les 3: </a:t>
            </a:r>
            <a:r>
              <a:rPr lang="nl-NL" dirty="0" err="1"/>
              <a:t>category</a:t>
            </a:r>
            <a:r>
              <a:rPr lang="nl-NL" dirty="0"/>
              <a:t> management</a:t>
            </a:r>
          </a:p>
          <a:p>
            <a:pPr marL="0" indent="0">
              <a:buNone/>
            </a:pPr>
            <a:r>
              <a:rPr lang="nl-NL" dirty="0"/>
              <a:t>Les 4: new media</a:t>
            </a:r>
          </a:p>
          <a:p>
            <a:pPr marL="0" indent="0">
              <a:buNone/>
            </a:pPr>
            <a:r>
              <a:rPr lang="nl-NL" dirty="0"/>
              <a:t>Les 5:	e-commerce</a:t>
            </a:r>
          </a:p>
          <a:p>
            <a:pPr marL="0" indent="0">
              <a:buNone/>
            </a:pPr>
            <a:r>
              <a:rPr lang="nl-NL" dirty="0"/>
              <a:t>Les 6: marketingplan</a:t>
            </a:r>
          </a:p>
          <a:p>
            <a:pPr marL="0" indent="0">
              <a:buNone/>
            </a:pPr>
            <a:r>
              <a:rPr lang="nl-NL" dirty="0"/>
              <a:t>Les 7: marketingplan</a:t>
            </a:r>
          </a:p>
          <a:p>
            <a:pPr marL="0" indent="0">
              <a:buNone/>
            </a:pPr>
            <a:r>
              <a:rPr lang="nl-NL" dirty="0"/>
              <a:t>Les 8: presentaties</a:t>
            </a:r>
          </a:p>
          <a:p>
            <a:endParaRPr lang="nl-NL" dirty="0"/>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2956753"/>
            <a:ext cx="2302589" cy="833369"/>
          </a:xfrm>
          <a:prstGeom prst="rect">
            <a:avLst/>
          </a:prstGeom>
        </p:spPr>
      </p:pic>
      <p:pic>
        <p:nvPicPr>
          <p:cNvPr id="8" name="Afbeelding 7">
            <a:extLst>
              <a:ext uri="{FF2B5EF4-FFF2-40B4-BE49-F238E27FC236}">
                <a16:creationId xmlns:a16="http://schemas.microsoft.com/office/drawing/2014/main" id="{6A9A18D0-FEE5-4DE1-BB80-BCD657F1F48E}"/>
              </a:ext>
            </a:extLst>
          </p:cNvPr>
          <p:cNvPicPr>
            <a:picLocks noChangeAspect="1"/>
          </p:cNvPicPr>
          <p:nvPr/>
        </p:nvPicPr>
        <p:blipFill>
          <a:blip r:embed="rId3"/>
          <a:stretch>
            <a:fillRect/>
          </a:stretch>
        </p:blipFill>
        <p:spPr>
          <a:xfrm>
            <a:off x="7195930" y="365125"/>
            <a:ext cx="4292969" cy="2414795"/>
          </a:xfrm>
          <a:prstGeom prst="rect">
            <a:avLst/>
          </a:prstGeom>
        </p:spPr>
      </p:pic>
    </p:spTree>
    <p:extLst>
      <p:ext uri="{BB962C8B-B14F-4D97-AF65-F5344CB8AC3E}">
        <p14:creationId xmlns:p14="http://schemas.microsoft.com/office/powerpoint/2010/main" val="25347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 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506288"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normAutofit/>
          </a:bodyPr>
          <a:lstStyle/>
          <a:p>
            <a:pPr marL="0" indent="0">
              <a:buNone/>
            </a:pPr>
            <a:r>
              <a:rPr lang="nl-NL" dirty="0"/>
              <a:t>Maak nu de opdrachten:</a:t>
            </a:r>
          </a:p>
          <a:p>
            <a:pPr marL="0" indent="0">
              <a:buNone/>
            </a:pPr>
            <a:r>
              <a:rPr lang="nl-NL" dirty="0"/>
              <a:t>1. Inventarisatie</a:t>
            </a:r>
          </a:p>
          <a:p>
            <a:pPr marL="0" indent="0">
              <a:buNone/>
            </a:pPr>
            <a:r>
              <a:rPr lang="nl-NL" dirty="0"/>
              <a:t>Maak een inventarisatie van de gebruikte E-commerce van jouw stagebedrijf, het bedrijf van je ouders of een bedrijf naar keuze.</a:t>
            </a:r>
          </a:p>
          <a:p>
            <a:pPr marL="0" indent="0">
              <a:buNone/>
            </a:pPr>
            <a:r>
              <a:rPr lang="nl-NL" dirty="0"/>
              <a:t> 2. Verbetering</a:t>
            </a:r>
          </a:p>
          <a:p>
            <a:pPr marL="0" indent="0">
              <a:buNone/>
            </a:pPr>
            <a:r>
              <a:rPr lang="nl-NL" dirty="0"/>
              <a:t>Bedenk voor je bedrijf waar je stage loopt, of een andere bedrijf/merk op welke wijze er meer E-commerce zou kunnen plaatsvinden. Wat moet er gebeuren? Wat is daarvoor nodig?</a:t>
            </a:r>
          </a:p>
          <a:p>
            <a:pPr marL="0" indent="0">
              <a:buNone/>
            </a:pPr>
            <a:r>
              <a:rPr lang="nl-NL" dirty="0"/>
              <a:t>3. Werk verder aan je eindpresentatie</a:t>
            </a:r>
          </a:p>
          <a:p>
            <a:pPr marL="0" indent="0">
              <a:buNone/>
            </a:pPr>
            <a:endParaRPr lang="nl-NL" dirty="0"/>
          </a:p>
        </p:txBody>
      </p:sp>
      <p:pic>
        <p:nvPicPr>
          <p:cNvPr id="5" name="Afbeelding 4">
            <a:extLst>
              <a:ext uri="{FF2B5EF4-FFF2-40B4-BE49-F238E27FC236}">
                <a16:creationId xmlns:a16="http://schemas.microsoft.com/office/drawing/2014/main" id="{73A99ED2-80C7-4168-B2A9-59140C451375}"/>
              </a:ext>
            </a:extLst>
          </p:cNvPr>
          <p:cNvPicPr>
            <a:picLocks noChangeAspect="1"/>
          </p:cNvPicPr>
          <p:nvPr/>
        </p:nvPicPr>
        <p:blipFill>
          <a:blip r:embed="rId3"/>
          <a:stretch>
            <a:fillRect/>
          </a:stretch>
        </p:blipFill>
        <p:spPr>
          <a:xfrm>
            <a:off x="5768622" y="456871"/>
            <a:ext cx="2818342" cy="1855058"/>
          </a:xfrm>
          <a:prstGeom prst="rect">
            <a:avLst/>
          </a:prstGeom>
        </p:spPr>
      </p:pic>
    </p:spTree>
    <p:extLst>
      <p:ext uri="{BB962C8B-B14F-4D97-AF65-F5344CB8AC3E}">
        <p14:creationId xmlns:p14="http://schemas.microsoft.com/office/powerpoint/2010/main" val="27316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 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506288" y="264352"/>
            <a:ext cx="2302589" cy="833369"/>
          </a:xfrm>
          <a:prstGeom prst="rect">
            <a:avLst/>
          </a:prstGeom>
        </p:spPr>
      </p:pic>
      <p:pic>
        <p:nvPicPr>
          <p:cNvPr id="3" name="Tijdelijke aanduiding voor inhoud 2">
            <a:extLst>
              <a:ext uri="{FF2B5EF4-FFF2-40B4-BE49-F238E27FC236}">
                <a16:creationId xmlns:a16="http://schemas.microsoft.com/office/drawing/2014/main" id="{CD8A27FF-E552-4E2E-91D2-A58619C9F0FA}"/>
              </a:ext>
            </a:extLst>
          </p:cNvPr>
          <p:cNvPicPr>
            <a:picLocks noGrp="1" noChangeAspect="1"/>
          </p:cNvPicPr>
          <p:nvPr>
            <p:ph idx="1"/>
          </p:nvPr>
        </p:nvPicPr>
        <p:blipFill>
          <a:blip r:embed="rId3"/>
          <a:stretch>
            <a:fillRect/>
          </a:stretch>
        </p:blipFill>
        <p:spPr>
          <a:xfrm>
            <a:off x="838200" y="2029619"/>
            <a:ext cx="10515600" cy="3943350"/>
          </a:xfrm>
          <a:prstGeom prst="rect">
            <a:avLst/>
          </a:prstGeom>
        </p:spPr>
      </p:pic>
    </p:spTree>
    <p:extLst>
      <p:ext uri="{BB962C8B-B14F-4D97-AF65-F5344CB8AC3E}">
        <p14:creationId xmlns:p14="http://schemas.microsoft.com/office/powerpoint/2010/main" val="60782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a:xfrm>
            <a:off x="544689" y="2277709"/>
            <a:ext cx="10515600" cy="4351338"/>
          </a:xfrm>
        </p:spPr>
        <p:txBody>
          <a:bodyPr>
            <a:normAutofit fontScale="92500" lnSpcReduction="10000"/>
          </a:bodyPr>
          <a:lstStyle/>
          <a:p>
            <a:pPr marL="0" indent="0">
              <a:buNone/>
            </a:pPr>
            <a:r>
              <a:rPr lang="nl-NL" dirty="0"/>
              <a:t>E,M - Commerce </a:t>
            </a:r>
          </a:p>
          <a:p>
            <a:r>
              <a:rPr lang="nl-NL" dirty="0"/>
              <a:t>E-Commerce betekent alle (commerciële) handelingen die digitaal plaatsvinden. Tegenwoordig vinden bijna al die handelingen plaats in de omgeving van een webshop. In dit hoofdstuk wordt aandacht besteed aan de ontwikkeling van E-Commerce in de branche, evenals de kansen en uitdagingen die  het biedt. </a:t>
            </a:r>
          </a:p>
          <a:p>
            <a:r>
              <a:rPr lang="nl-NL" dirty="0"/>
              <a:t>M- Commerce De belangrijkste korte termijnverschuiving binnen e-commerce is de verschuiving naar m-commerce: de verkoop van producten via tablets en smartphones. Deze ontwikkeling gaat gepaard met een forse groei van mobiele websites en mobiele applicaties. Inmiddels zijn er al veel websites die meer bezoekers vanaf een mobiele telefoon ontvangen dan vanaf een pc.</a:t>
            </a:r>
          </a:p>
          <a:p>
            <a:endParaRPr lang="nl-NL" dirty="0"/>
          </a:p>
        </p:txBody>
      </p:sp>
      <p:pic>
        <p:nvPicPr>
          <p:cNvPr id="3" name="Afbeelding 2">
            <a:extLst>
              <a:ext uri="{FF2B5EF4-FFF2-40B4-BE49-F238E27FC236}">
                <a16:creationId xmlns:a16="http://schemas.microsoft.com/office/drawing/2014/main" id="{1D4F1D37-8E16-40B7-85E7-463A6F71272C}"/>
              </a:ext>
            </a:extLst>
          </p:cNvPr>
          <p:cNvPicPr>
            <a:picLocks noChangeAspect="1"/>
          </p:cNvPicPr>
          <p:nvPr/>
        </p:nvPicPr>
        <p:blipFill>
          <a:blip r:embed="rId3"/>
          <a:stretch>
            <a:fillRect/>
          </a:stretch>
        </p:blipFill>
        <p:spPr>
          <a:xfrm>
            <a:off x="5173134" y="228953"/>
            <a:ext cx="4419600" cy="2381250"/>
          </a:xfrm>
          <a:prstGeom prst="rect">
            <a:avLst/>
          </a:prstGeom>
        </p:spPr>
      </p:pic>
    </p:spTree>
    <p:extLst>
      <p:ext uri="{BB962C8B-B14F-4D97-AF65-F5344CB8AC3E}">
        <p14:creationId xmlns:p14="http://schemas.microsoft.com/office/powerpoint/2010/main" val="27310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sp>
        <p:nvSpPr>
          <p:cNvPr id="4" name="Tijdelijke aanduiding voor inhoud 3">
            <a:extLst>
              <a:ext uri="{FF2B5EF4-FFF2-40B4-BE49-F238E27FC236}">
                <a16:creationId xmlns:a16="http://schemas.microsoft.com/office/drawing/2014/main" id="{FA270548-8ADB-4974-ABFB-9184D97ED129}"/>
              </a:ext>
            </a:extLst>
          </p:cNvPr>
          <p:cNvSpPr>
            <a:spLocks noGrp="1"/>
          </p:cNvSpPr>
          <p:nvPr>
            <p:ph idx="1"/>
          </p:nvPr>
        </p:nvSpPr>
        <p:spPr/>
        <p:txBody>
          <a:bodyPr/>
          <a:lstStyle/>
          <a:p>
            <a:r>
              <a:rPr lang="nl-NL" dirty="0"/>
              <a:t>Single, Multi, Cross of </a:t>
            </a:r>
            <a:r>
              <a:rPr lang="nl-NL" dirty="0" err="1"/>
              <a:t>Omnichannel</a:t>
            </a:r>
            <a:endParaRPr lang="nl-NL" dirty="0"/>
          </a:p>
        </p:txBody>
      </p:sp>
      <p:pic>
        <p:nvPicPr>
          <p:cNvPr id="8" name="Afbeelding 7">
            <a:extLst>
              <a:ext uri="{FF2B5EF4-FFF2-40B4-BE49-F238E27FC236}">
                <a16:creationId xmlns:a16="http://schemas.microsoft.com/office/drawing/2014/main" id="{0B5DB59B-D6D8-4069-883A-25EE8891C226}"/>
              </a:ext>
            </a:extLst>
          </p:cNvPr>
          <p:cNvPicPr>
            <a:picLocks noChangeAspect="1"/>
          </p:cNvPicPr>
          <p:nvPr/>
        </p:nvPicPr>
        <p:blipFill>
          <a:blip r:embed="rId3"/>
          <a:stretch>
            <a:fillRect/>
          </a:stretch>
        </p:blipFill>
        <p:spPr>
          <a:xfrm>
            <a:off x="1717723" y="2394126"/>
            <a:ext cx="7900409" cy="4203087"/>
          </a:xfrm>
          <a:prstGeom prst="rect">
            <a:avLst/>
          </a:prstGeom>
        </p:spPr>
      </p:pic>
    </p:spTree>
    <p:extLst>
      <p:ext uri="{BB962C8B-B14F-4D97-AF65-F5344CB8AC3E}">
        <p14:creationId xmlns:p14="http://schemas.microsoft.com/office/powerpoint/2010/main" val="2503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pic>
        <p:nvPicPr>
          <p:cNvPr id="3" name="Tijdelijke aanduiding voor inhoud 2">
            <a:extLst>
              <a:ext uri="{FF2B5EF4-FFF2-40B4-BE49-F238E27FC236}">
                <a16:creationId xmlns:a16="http://schemas.microsoft.com/office/drawing/2014/main" id="{975F6A15-216F-4A0C-8DBA-FD0976E64652}"/>
              </a:ext>
            </a:extLst>
          </p:cNvPr>
          <p:cNvPicPr>
            <a:picLocks noGrp="1" noChangeAspect="1"/>
          </p:cNvPicPr>
          <p:nvPr>
            <p:ph idx="1"/>
          </p:nvPr>
        </p:nvPicPr>
        <p:blipFill>
          <a:blip r:embed="rId3"/>
          <a:stretch>
            <a:fillRect/>
          </a:stretch>
        </p:blipFill>
        <p:spPr>
          <a:xfrm>
            <a:off x="2071687" y="2782094"/>
            <a:ext cx="8048625" cy="2438400"/>
          </a:xfrm>
          <a:prstGeom prst="rect">
            <a:avLst/>
          </a:prstGeom>
        </p:spPr>
      </p:pic>
      <p:sp>
        <p:nvSpPr>
          <p:cNvPr id="5" name="Rechthoek 4">
            <a:extLst>
              <a:ext uri="{FF2B5EF4-FFF2-40B4-BE49-F238E27FC236}">
                <a16:creationId xmlns:a16="http://schemas.microsoft.com/office/drawing/2014/main" id="{7626CB92-7C94-42DE-AC40-84AFDE524FFB}"/>
              </a:ext>
            </a:extLst>
          </p:cNvPr>
          <p:cNvSpPr/>
          <p:nvPr/>
        </p:nvSpPr>
        <p:spPr>
          <a:xfrm>
            <a:off x="1098009" y="1690688"/>
            <a:ext cx="2052165" cy="461665"/>
          </a:xfrm>
          <a:prstGeom prst="rect">
            <a:avLst/>
          </a:prstGeom>
        </p:spPr>
        <p:txBody>
          <a:bodyPr wrap="none">
            <a:spAutoFit/>
          </a:bodyPr>
          <a:lstStyle/>
          <a:p>
            <a:r>
              <a:rPr lang="nl-NL" sz="2400" dirty="0"/>
              <a:t>Single </a:t>
            </a:r>
            <a:r>
              <a:rPr lang="nl-NL" sz="2400" dirty="0" err="1"/>
              <a:t>channel</a:t>
            </a:r>
            <a:r>
              <a:rPr lang="nl-NL" sz="2400" dirty="0"/>
              <a:t> </a:t>
            </a:r>
          </a:p>
        </p:txBody>
      </p:sp>
      <p:pic>
        <p:nvPicPr>
          <p:cNvPr id="6" name="Afbeelding 5">
            <a:extLst>
              <a:ext uri="{FF2B5EF4-FFF2-40B4-BE49-F238E27FC236}">
                <a16:creationId xmlns:a16="http://schemas.microsoft.com/office/drawing/2014/main" id="{3A49800C-BF1E-4ECE-8491-0E3442614528}"/>
              </a:ext>
            </a:extLst>
          </p:cNvPr>
          <p:cNvPicPr>
            <a:picLocks noChangeAspect="1"/>
          </p:cNvPicPr>
          <p:nvPr/>
        </p:nvPicPr>
        <p:blipFill>
          <a:blip r:embed="rId4"/>
          <a:stretch>
            <a:fillRect/>
          </a:stretch>
        </p:blipFill>
        <p:spPr>
          <a:xfrm>
            <a:off x="4464897" y="1555891"/>
            <a:ext cx="3262206" cy="1834991"/>
          </a:xfrm>
          <a:prstGeom prst="rect">
            <a:avLst/>
          </a:prstGeom>
        </p:spPr>
      </p:pic>
    </p:spTree>
    <p:extLst>
      <p:ext uri="{BB962C8B-B14F-4D97-AF65-F5344CB8AC3E}">
        <p14:creationId xmlns:p14="http://schemas.microsoft.com/office/powerpoint/2010/main" val="352289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2"/>
          <a:stretch>
            <a:fillRect/>
          </a:stretch>
        </p:blipFill>
        <p:spPr>
          <a:xfrm>
            <a:off x="9731575" y="365125"/>
            <a:ext cx="2302589" cy="833369"/>
          </a:xfrm>
          <a:prstGeom prst="rect">
            <a:avLst/>
          </a:prstGeom>
        </p:spPr>
      </p:pic>
      <p:pic>
        <p:nvPicPr>
          <p:cNvPr id="3" name="Tijdelijke aanduiding voor inhoud 2">
            <a:extLst>
              <a:ext uri="{FF2B5EF4-FFF2-40B4-BE49-F238E27FC236}">
                <a16:creationId xmlns:a16="http://schemas.microsoft.com/office/drawing/2014/main" id="{CFF33822-8FE0-48E1-B30E-635666319317}"/>
              </a:ext>
            </a:extLst>
          </p:cNvPr>
          <p:cNvPicPr>
            <a:picLocks noGrp="1" noChangeAspect="1"/>
          </p:cNvPicPr>
          <p:nvPr>
            <p:ph idx="1"/>
          </p:nvPr>
        </p:nvPicPr>
        <p:blipFill>
          <a:blip r:embed="rId3"/>
          <a:stretch>
            <a:fillRect/>
          </a:stretch>
        </p:blipFill>
        <p:spPr>
          <a:xfrm>
            <a:off x="1501423" y="3060393"/>
            <a:ext cx="6643081" cy="3554896"/>
          </a:xfrm>
          <a:prstGeom prst="rect">
            <a:avLst/>
          </a:prstGeom>
        </p:spPr>
      </p:pic>
      <p:sp>
        <p:nvSpPr>
          <p:cNvPr id="5" name="Rechthoek 4">
            <a:extLst>
              <a:ext uri="{FF2B5EF4-FFF2-40B4-BE49-F238E27FC236}">
                <a16:creationId xmlns:a16="http://schemas.microsoft.com/office/drawing/2014/main" id="{161DA5D0-8E42-46EF-80A4-95C10FA8ADB9}"/>
              </a:ext>
            </a:extLst>
          </p:cNvPr>
          <p:cNvSpPr/>
          <p:nvPr/>
        </p:nvSpPr>
        <p:spPr>
          <a:xfrm>
            <a:off x="366888" y="1364486"/>
            <a:ext cx="8912150" cy="2308324"/>
          </a:xfrm>
          <a:prstGeom prst="rect">
            <a:avLst/>
          </a:prstGeom>
        </p:spPr>
        <p:txBody>
          <a:bodyPr wrap="square">
            <a:spAutoFit/>
          </a:bodyPr>
          <a:lstStyle/>
          <a:p>
            <a:r>
              <a:rPr lang="nl-NL" sz="2400" dirty="0"/>
              <a:t>Van single </a:t>
            </a:r>
            <a:r>
              <a:rPr lang="nl-NL" sz="2400" dirty="0" err="1"/>
              <a:t>channel</a:t>
            </a:r>
            <a:r>
              <a:rPr lang="nl-NL" sz="2400" dirty="0"/>
              <a:t> naar </a:t>
            </a:r>
            <a:r>
              <a:rPr lang="nl-NL" sz="2400" dirty="0" err="1"/>
              <a:t>mutichannel</a:t>
            </a:r>
            <a:r>
              <a:rPr lang="nl-NL" sz="2400" dirty="0"/>
              <a:t> en </a:t>
            </a:r>
            <a:r>
              <a:rPr lang="nl-NL" sz="2400" dirty="0" err="1"/>
              <a:t>crosschannel</a:t>
            </a:r>
            <a:endParaRPr lang="nl-NL" sz="2400" dirty="0"/>
          </a:p>
          <a:p>
            <a:endParaRPr lang="nl-NL" sz="2400" dirty="0"/>
          </a:p>
          <a:p>
            <a:r>
              <a:rPr lang="nl-NL" sz="2400" dirty="0"/>
              <a:t>Dankzij e-commerce hoeven klanten de deur niet meer uit. Er is een verkoopkanaal bijgekomen. In </a:t>
            </a:r>
            <a:r>
              <a:rPr lang="nl-NL" sz="2400" dirty="0" err="1"/>
              <a:t>retail</a:t>
            </a:r>
            <a:r>
              <a:rPr lang="nl-NL" sz="2400" dirty="0"/>
              <a:t> wordt er gesproken over </a:t>
            </a:r>
            <a:r>
              <a:rPr lang="nl-NL" sz="2400" dirty="0" err="1"/>
              <a:t>multichannel</a:t>
            </a:r>
            <a:r>
              <a:rPr lang="nl-NL" sz="2400" dirty="0"/>
              <a:t>. In het volgende schema wordt duidelijk gemaakt hoe dat werkt:</a:t>
            </a:r>
          </a:p>
        </p:txBody>
      </p:sp>
      <p:pic>
        <p:nvPicPr>
          <p:cNvPr id="6" name="Afbeelding 5">
            <a:extLst>
              <a:ext uri="{FF2B5EF4-FFF2-40B4-BE49-F238E27FC236}">
                <a16:creationId xmlns:a16="http://schemas.microsoft.com/office/drawing/2014/main" id="{0C3F49B5-D30B-4AE8-B358-700A7D439FD2}"/>
              </a:ext>
            </a:extLst>
          </p:cNvPr>
          <p:cNvPicPr>
            <a:picLocks noChangeAspect="1"/>
          </p:cNvPicPr>
          <p:nvPr/>
        </p:nvPicPr>
        <p:blipFill>
          <a:blip r:embed="rId4"/>
          <a:stretch>
            <a:fillRect/>
          </a:stretch>
        </p:blipFill>
        <p:spPr>
          <a:xfrm>
            <a:off x="8631766" y="3346608"/>
            <a:ext cx="2356556" cy="1325563"/>
          </a:xfrm>
          <a:prstGeom prst="rect">
            <a:avLst/>
          </a:prstGeom>
        </p:spPr>
      </p:pic>
      <p:pic>
        <p:nvPicPr>
          <p:cNvPr id="8" name="Afbeelding 7">
            <a:extLst>
              <a:ext uri="{FF2B5EF4-FFF2-40B4-BE49-F238E27FC236}">
                <a16:creationId xmlns:a16="http://schemas.microsoft.com/office/drawing/2014/main" id="{1D81D891-9E63-4B78-AABA-FD6F495E6687}"/>
              </a:ext>
            </a:extLst>
          </p:cNvPr>
          <p:cNvPicPr>
            <a:picLocks noChangeAspect="1"/>
          </p:cNvPicPr>
          <p:nvPr/>
        </p:nvPicPr>
        <p:blipFill>
          <a:blip r:embed="rId5"/>
          <a:stretch>
            <a:fillRect/>
          </a:stretch>
        </p:blipFill>
        <p:spPr>
          <a:xfrm>
            <a:off x="8631766" y="5159021"/>
            <a:ext cx="2537853" cy="1325563"/>
          </a:xfrm>
          <a:prstGeom prst="rect">
            <a:avLst/>
          </a:prstGeom>
        </p:spPr>
      </p:pic>
    </p:spTree>
    <p:extLst>
      <p:ext uri="{BB962C8B-B14F-4D97-AF65-F5344CB8AC3E}">
        <p14:creationId xmlns:p14="http://schemas.microsoft.com/office/powerpoint/2010/main" val="41176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40818502-A3A3-4150-808E-55FAB9099F62}"/>
              </a:ext>
            </a:extLst>
          </p:cNvPr>
          <p:cNvPicPr>
            <a:picLocks noGrp="1" noChangeAspect="1"/>
          </p:cNvPicPr>
          <p:nvPr>
            <p:ph idx="1"/>
          </p:nvPr>
        </p:nvPicPr>
        <p:blipFill>
          <a:blip r:embed="rId2"/>
          <a:stretch>
            <a:fillRect/>
          </a:stretch>
        </p:blipFill>
        <p:spPr>
          <a:xfrm>
            <a:off x="6742762" y="1201473"/>
            <a:ext cx="5291402" cy="5291402"/>
          </a:xfrm>
          <a:prstGeom prst="rect">
            <a:avLst/>
          </a:prstGeom>
        </p:spPr>
      </p:pic>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31575" y="365125"/>
            <a:ext cx="2302589" cy="833369"/>
          </a:xfrm>
          <a:prstGeom prst="rect">
            <a:avLst/>
          </a:prstGeom>
        </p:spPr>
      </p:pic>
      <p:sp>
        <p:nvSpPr>
          <p:cNvPr id="5" name="Rechthoek 4">
            <a:extLst>
              <a:ext uri="{FF2B5EF4-FFF2-40B4-BE49-F238E27FC236}">
                <a16:creationId xmlns:a16="http://schemas.microsoft.com/office/drawing/2014/main" id="{9F102385-3F7E-4A7F-AA85-A9EC8B10CDAF}"/>
              </a:ext>
            </a:extLst>
          </p:cNvPr>
          <p:cNvSpPr/>
          <p:nvPr/>
        </p:nvSpPr>
        <p:spPr>
          <a:xfrm>
            <a:off x="838199" y="1452940"/>
            <a:ext cx="6567311" cy="5170646"/>
          </a:xfrm>
          <a:prstGeom prst="rect">
            <a:avLst/>
          </a:prstGeom>
        </p:spPr>
        <p:txBody>
          <a:bodyPr wrap="square">
            <a:spAutoFit/>
          </a:bodyPr>
          <a:lstStyle/>
          <a:p>
            <a:r>
              <a:rPr lang="nl-NL" sz="2400" dirty="0" err="1"/>
              <a:t>Omnichannel</a:t>
            </a:r>
            <a:r>
              <a:rPr lang="nl-NL" sz="2400" dirty="0"/>
              <a:t>, de plek waar retailers het beste van beide werelden gebruiken om de consument te verleiden en aan zich te binden. De website (webshop) laat zien welke producten op voorraad zijn, of je ze kan testen, vertelt iets over de deskundigheid van het personeel en laat zien welke meerwaarde ze geven met beleving.</a:t>
            </a:r>
          </a:p>
          <a:p>
            <a:r>
              <a:rPr lang="nl-NL" sz="2400" dirty="0"/>
              <a:t>In de fysieke winkel zijn internetstations te vinden, waarop de klant zichzelf nog verder kan oriënteren, Gratis wifi aanbieden helpt hierbij. Zo wordt de fysieke winkel een beetje een webshop en wordt de webshop ‘gewoon’ een extra winkel van de retailer.</a:t>
            </a:r>
          </a:p>
          <a:p>
            <a:endParaRPr lang="nl-NL" dirty="0"/>
          </a:p>
        </p:txBody>
      </p:sp>
    </p:spTree>
    <p:extLst>
      <p:ext uri="{BB962C8B-B14F-4D97-AF65-F5344CB8AC3E}">
        <p14:creationId xmlns:p14="http://schemas.microsoft.com/office/powerpoint/2010/main" val="13822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7EFA9B1E-BCB4-41BB-BE54-7867AE2A931C}"/>
              </a:ext>
            </a:extLst>
          </p:cNvPr>
          <p:cNvPicPr>
            <a:picLocks noGrp="1" noChangeAspect="1"/>
          </p:cNvPicPr>
          <p:nvPr>
            <p:ph idx="1"/>
          </p:nvPr>
        </p:nvPicPr>
        <p:blipFill>
          <a:blip r:embed="rId2"/>
          <a:stretch>
            <a:fillRect/>
          </a:stretch>
        </p:blipFill>
        <p:spPr>
          <a:xfrm>
            <a:off x="1771120" y="365125"/>
            <a:ext cx="6912634" cy="5811838"/>
          </a:xfrm>
          <a:prstGeom prst="rect">
            <a:avLst/>
          </a:prstGeom>
        </p:spPr>
      </p:pic>
      <p:sp>
        <p:nvSpPr>
          <p:cNvPr id="2" name="Titel 1">
            <a:extLst>
              <a:ext uri="{FF2B5EF4-FFF2-40B4-BE49-F238E27FC236}">
                <a16:creationId xmlns:a16="http://schemas.microsoft.com/office/drawing/2014/main" id="{7097535E-C190-4C91-A737-3390980E6056}"/>
              </a:ext>
            </a:extLst>
          </p:cNvPr>
          <p:cNvSpPr>
            <a:spLocks noGrp="1"/>
          </p:cNvSpPr>
          <p:nvPr>
            <p:ph type="title"/>
          </p:nvPr>
        </p:nvSpPr>
        <p:spPr/>
        <p:txBody>
          <a:bodyPr/>
          <a:lstStyle/>
          <a:p>
            <a:r>
              <a:rPr lang="nl-NL" dirty="0"/>
              <a:t>Les 5:E-commerce</a:t>
            </a:r>
          </a:p>
        </p:txBody>
      </p:sp>
      <p:pic>
        <p:nvPicPr>
          <p:cNvPr id="7" name="Afbeelding 6">
            <a:extLst>
              <a:ext uri="{FF2B5EF4-FFF2-40B4-BE49-F238E27FC236}">
                <a16:creationId xmlns:a16="http://schemas.microsoft.com/office/drawing/2014/main" id="{B1BF6EAD-E62B-46A4-A8EF-15765F408728}"/>
              </a:ext>
            </a:extLst>
          </p:cNvPr>
          <p:cNvPicPr>
            <a:picLocks noChangeAspect="1"/>
          </p:cNvPicPr>
          <p:nvPr/>
        </p:nvPicPr>
        <p:blipFill>
          <a:blip r:embed="rId3"/>
          <a:stretch>
            <a:fillRect/>
          </a:stretch>
        </p:blipFill>
        <p:spPr>
          <a:xfrm>
            <a:off x="9731575" y="365125"/>
            <a:ext cx="2302589" cy="833369"/>
          </a:xfrm>
          <a:prstGeom prst="rect">
            <a:avLst/>
          </a:prstGeom>
        </p:spPr>
      </p:pic>
      <p:sp>
        <p:nvSpPr>
          <p:cNvPr id="9" name="Rechthoek 8">
            <a:extLst>
              <a:ext uri="{FF2B5EF4-FFF2-40B4-BE49-F238E27FC236}">
                <a16:creationId xmlns:a16="http://schemas.microsoft.com/office/drawing/2014/main" id="{C7A02DA5-D3A8-4613-B0C3-41287BFD8727}"/>
              </a:ext>
            </a:extLst>
          </p:cNvPr>
          <p:cNvSpPr/>
          <p:nvPr/>
        </p:nvSpPr>
        <p:spPr>
          <a:xfrm>
            <a:off x="361245" y="4145638"/>
            <a:ext cx="6096000" cy="2677656"/>
          </a:xfrm>
          <a:prstGeom prst="rect">
            <a:avLst/>
          </a:prstGeom>
        </p:spPr>
        <p:txBody>
          <a:bodyPr>
            <a:spAutoFit/>
          </a:bodyPr>
          <a:lstStyle/>
          <a:p>
            <a:r>
              <a:rPr lang="nl-NL" sz="2400" dirty="0" err="1"/>
              <a:t>Crosschannel</a:t>
            </a:r>
            <a:r>
              <a:rPr lang="nl-NL" sz="2400" dirty="0"/>
              <a:t> gaat een stapje verder dan </a:t>
            </a:r>
            <a:r>
              <a:rPr lang="nl-NL" sz="2400" dirty="0" err="1"/>
              <a:t>multichannel</a:t>
            </a:r>
            <a:r>
              <a:rPr lang="nl-NL" sz="2400" dirty="0"/>
              <a:t>. Hier wordt de consument namelijk via meerdere kanalen op één uniforme manier bediend. Daarnaast kan de consument er ook voor kiezen om artikelen online te bestellen en deze in een fysieke winkel af te halen</a:t>
            </a:r>
          </a:p>
        </p:txBody>
      </p:sp>
      <p:pic>
        <p:nvPicPr>
          <p:cNvPr id="10" name="Afbeelding 9">
            <a:extLst>
              <a:ext uri="{FF2B5EF4-FFF2-40B4-BE49-F238E27FC236}">
                <a16:creationId xmlns:a16="http://schemas.microsoft.com/office/drawing/2014/main" id="{E2434712-5885-4698-BB33-E9FFCDA4C8F3}"/>
              </a:ext>
            </a:extLst>
          </p:cNvPr>
          <p:cNvPicPr>
            <a:picLocks noChangeAspect="1"/>
          </p:cNvPicPr>
          <p:nvPr/>
        </p:nvPicPr>
        <p:blipFill>
          <a:blip r:embed="rId4"/>
          <a:stretch>
            <a:fillRect/>
          </a:stretch>
        </p:blipFill>
        <p:spPr>
          <a:xfrm>
            <a:off x="9616674" y="2008525"/>
            <a:ext cx="1840740" cy="4008453"/>
          </a:xfrm>
          <a:prstGeom prst="rect">
            <a:avLst/>
          </a:prstGeom>
        </p:spPr>
      </p:pic>
    </p:spTree>
    <p:extLst>
      <p:ext uri="{BB962C8B-B14F-4D97-AF65-F5344CB8AC3E}">
        <p14:creationId xmlns:p14="http://schemas.microsoft.com/office/powerpoint/2010/main" val="231060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C432A6-41AA-4115-8754-EE81B82C1037}"/>
</file>

<file path=customXml/itemProps2.xml><?xml version="1.0" encoding="utf-8"?>
<ds:datastoreItem xmlns:ds="http://schemas.openxmlformats.org/officeDocument/2006/customXml" ds:itemID="{7A0639C5-6006-4D0C-8EFF-019A770D0714}">
  <ds:schemaRefs>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915d7cad-3e71-4cea-95bb-ac32222adf06"/>
    <ds:schemaRef ds:uri="82ac19c3-1cff-4f70-a585-2de21a3866ce"/>
    <ds:schemaRef ds:uri="http://schemas.microsoft.com/office/2006/metadata/properties"/>
  </ds:schemaRefs>
</ds:datastoreItem>
</file>

<file path=customXml/itemProps3.xml><?xml version="1.0" encoding="utf-8"?>
<ds:datastoreItem xmlns:ds="http://schemas.openxmlformats.org/officeDocument/2006/customXml" ds:itemID="{4F5E4662-EC73-4B80-8FDE-03F9C8B897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365</TotalTime>
  <Words>1221</Words>
  <Application>Microsoft Office PowerPoint</Application>
  <PresentationFormat>Breedbeeld</PresentationFormat>
  <Paragraphs>85</Paragraphs>
  <Slides>20</Slides>
  <Notes>0</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Marketing en promotie van het product</vt:lpstr>
      <vt:lpstr>Lesprogramma</vt:lpstr>
      <vt:lpstr>Les 5: 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5:E-commerce</vt:lpstr>
      <vt:lpstr>Les 5: E-commerce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en promotie van het product</dc:title>
  <dc:creator>Ben Nienhuis</dc:creator>
  <cp:lastModifiedBy>Ben Nienhuis</cp:lastModifiedBy>
  <cp:revision>62</cp:revision>
  <dcterms:created xsi:type="dcterms:W3CDTF">2021-03-16T16:15:29Z</dcterms:created>
  <dcterms:modified xsi:type="dcterms:W3CDTF">2021-04-13T13:59:28Z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